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3" r:id="rId2"/>
    <p:sldId id="277" r:id="rId3"/>
    <p:sldId id="278" r:id="rId4"/>
    <p:sldId id="276" r:id="rId5"/>
    <p:sldId id="275" r:id="rId6"/>
    <p:sldId id="288" r:id="rId7"/>
    <p:sldId id="289" r:id="rId8"/>
    <p:sldId id="291" r:id="rId9"/>
    <p:sldId id="290" r:id="rId10"/>
    <p:sldId id="292" r:id="rId11"/>
    <p:sldId id="279" r:id="rId12"/>
    <p:sldId id="280" r:id="rId13"/>
    <p:sldId id="281" r:id="rId14"/>
    <p:sldId id="282" r:id="rId15"/>
    <p:sldId id="293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486" autoAdjust="0"/>
    <p:restoredTop sz="92779" autoAdjust="0"/>
  </p:normalViewPr>
  <p:slideViewPr>
    <p:cSldViewPr>
      <p:cViewPr>
        <p:scale>
          <a:sx n="59" d="100"/>
          <a:sy n="59" d="100"/>
        </p:scale>
        <p:origin x="-1458" y="-11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4CDBD21-18B2-46DE-923D-FCFB7825BC97}" type="datetimeFigureOut">
              <a:rPr lang="ru-RU"/>
              <a:pPr>
                <a:defRPr/>
              </a:pPr>
              <a:t>17.05.2020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FB5E8EF-9D22-46E0-87D0-991C58C865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C2459-4750-4E3F-8D1A-1750FA544425}" type="datetimeFigureOut">
              <a:rPr lang="ru-RU"/>
              <a:pPr>
                <a:defRPr/>
              </a:pPr>
              <a:t>17.05.2020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A4212-3816-4FA0-8FB3-92D3A1524DB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20C7B-05E5-416D-BA3B-60376AC5083E}" type="datetimeFigureOut">
              <a:rPr lang="ru-RU"/>
              <a:pPr>
                <a:defRPr/>
              </a:pPr>
              <a:t>17.05.2020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BE525-23DC-42C9-895C-8653B074EB7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5B6CDC-818C-4D7C-904C-1AD698EFD457}" type="datetimeFigureOut">
              <a:rPr lang="ru-RU"/>
              <a:pPr>
                <a:defRPr/>
              </a:pPr>
              <a:t>17.05.2020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6BAE7-C1BB-4D87-A769-4B3C0D519BB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DC389-7934-461B-943C-7A730DAC7C49}" type="datetimeFigureOut">
              <a:rPr lang="ru-RU"/>
              <a:pPr>
                <a:defRPr/>
              </a:pPr>
              <a:t>17.05.2020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1C7DF-55E1-4204-923D-7B6AEBDAC27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E68B8-954C-4BCD-9ED3-79DA404BB3B0}" type="datetimeFigureOut">
              <a:rPr lang="ru-RU"/>
              <a:pPr>
                <a:defRPr/>
              </a:pPr>
              <a:t>17.05.2020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1ADD5-3B83-4E2B-9DCC-7CDD901C543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6380D-B155-433C-B685-71B4D15ED700}" type="datetimeFigureOut">
              <a:rPr lang="ru-RU"/>
              <a:pPr>
                <a:defRPr/>
              </a:pPr>
              <a:t>17.05.2020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1FED3-17D6-482C-B654-6DDA05B5A04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E1701-E275-40F7-AE5B-35B6A9DF1AEE}" type="datetimeFigureOut">
              <a:rPr lang="ru-RU"/>
              <a:pPr>
                <a:defRPr/>
              </a:pPr>
              <a:t>17.05.2020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255A2-D965-481E-A93C-122C9FB41BE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624A8-4D77-4B6C-A000-84BC4C7B727B}" type="datetimeFigureOut">
              <a:rPr lang="ru-RU"/>
              <a:pPr>
                <a:defRPr/>
              </a:pPr>
              <a:t>17.05.2020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6C1C9-3FD8-480C-90BA-F05ED251A37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732D8-D811-4D5A-B547-44C0B3ABA3D0}" type="datetimeFigureOut">
              <a:rPr lang="ru-RU"/>
              <a:pPr>
                <a:defRPr/>
              </a:pPr>
              <a:t>17.05.2020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48680-0D94-4249-B96D-EF84E8E5AB3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4CE96-1912-438D-88BA-3D73CF77BC80}" type="datetimeFigureOut">
              <a:rPr lang="ru-RU"/>
              <a:pPr>
                <a:defRPr/>
              </a:pPr>
              <a:t>17.05.2020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020F2-F995-464D-9AF0-EE60D666A3F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B705D-0185-4AAC-83F1-5844AFD2D1B1}" type="datetimeFigureOut">
              <a:rPr lang="ru-RU"/>
              <a:pPr>
                <a:defRPr/>
              </a:pPr>
              <a:t>17.05.2020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9ABCF-2DE9-460C-9F34-B1B84660B8C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9C64166-C7D7-47F5-9CEF-2F0C33CCFF6F}" type="datetimeFigureOut">
              <a:rPr lang="ru-RU"/>
              <a:pPr>
                <a:defRPr/>
              </a:pPr>
              <a:t>17.05.2020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C0C8678-E7BC-4457-A787-1DCF41D0160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12925" y="2997200"/>
            <a:ext cx="5672138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+mn-cs"/>
              </a:rPr>
              <a:t>РОДИТЕЛЬСКАЯ ЗОНА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+mn-cs"/>
              </a:rPr>
              <a:t>ВИДИМОСТИ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252503"/>
            <a:ext cx="4369171" cy="2901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F:\фото 7гр 14-18гг\9 мая 2017\image (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932305"/>
            <a:ext cx="3672408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/>
            </a:extLst>
          </a:blip>
          <a:srcRect r="8097"/>
          <a:stretch/>
        </p:blipFill>
        <p:spPr bwMode="auto">
          <a:xfrm>
            <a:off x="4648055" y="3140677"/>
            <a:ext cx="4489870" cy="32556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23556" name="Прямоугольник 6"/>
          <p:cNvSpPr>
            <a:spLocks noChangeArrowheads="1"/>
          </p:cNvSpPr>
          <p:nvPr/>
        </p:nvSpPr>
        <p:spPr bwMode="auto">
          <a:xfrm>
            <a:off x="1331913" y="252413"/>
            <a:ext cx="3311525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alibri" pitchFamily="34" charset="0"/>
              </a:rPr>
              <a:t>Любые праздники и развлечения в детском саду объединяют родительский коллектив, устанавливают партнёрские отношения между родителями, педагогами и детьми. Это приятное и полезное провождение семейного досуга!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Box 2"/>
          <p:cNvSpPr txBox="1">
            <a:spLocks noChangeArrowheads="1"/>
          </p:cNvSpPr>
          <p:nvPr/>
        </p:nvSpPr>
        <p:spPr bwMode="auto">
          <a:xfrm>
            <a:off x="1555750" y="260350"/>
            <a:ext cx="72644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alibri" pitchFamily="34" charset="0"/>
              </a:rPr>
              <a:t>Специалистами ДОО организована квалифицированная помощь </a:t>
            </a:r>
          </a:p>
          <a:p>
            <a:pPr algn="ctr"/>
            <a:r>
              <a:rPr lang="ru-RU">
                <a:latin typeface="Calibri" pitchFamily="34" charset="0"/>
              </a:rPr>
              <a:t>в работе с культурой речи, поведением ребенка и другими аспектами.</a:t>
            </a:r>
          </a:p>
          <a:p>
            <a:pPr algn="ctr"/>
            <a:r>
              <a:rPr lang="ru-RU">
                <a:latin typeface="Calibri" pitchFamily="34" charset="0"/>
              </a:rPr>
              <a:t>Нам важно выстроить тёплые душевные взаимоотношения со всеми членами семьи, кто принимает непосредственное участие </a:t>
            </a:r>
          </a:p>
          <a:p>
            <a:pPr algn="ctr"/>
            <a:r>
              <a:rPr lang="ru-RU">
                <a:latin typeface="Calibri" pitchFamily="34" charset="0"/>
              </a:rPr>
              <a:t>в воспитании  ребёнка.</a:t>
            </a:r>
          </a:p>
        </p:txBody>
      </p:sp>
      <p:pic>
        <p:nvPicPr>
          <p:cNvPr id="2050" name="Picture 2" descr="C:\Users\Biglov\Desktop\ОКСАНА\на сайт\фото видео иллюминатор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248472" y="3356992"/>
            <a:ext cx="4572000" cy="30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6" name="Picture 4" descr="F:\кукла ложка\фото\IMG_65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51520" y="2035996"/>
            <a:ext cx="4440899" cy="33306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AutoShape 2" descr="https://apf.mail.ru/cgi-bin/readmsg/IMG_20190314_103525.jpg?id=15525490050000000775%3B0%3B1&amp;x-email=ox.biglove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3075" name="Picture 3" descr="C:\Users\Biglov\Desktop\библиоте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763688" y="1700808"/>
            <a:ext cx="6048672" cy="4536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1555750" y="192088"/>
            <a:ext cx="7264400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alibri" pitchFamily="34" charset="0"/>
              </a:rPr>
              <a:t>Наша библиотека утоляет любознательность </a:t>
            </a:r>
          </a:p>
          <a:p>
            <a:pPr algn="ctr"/>
            <a:r>
              <a:rPr lang="ru-RU">
                <a:latin typeface="Calibri" pitchFamily="34" charset="0"/>
              </a:rPr>
              <a:t>и информационный голод ребят и родителей,  </a:t>
            </a:r>
          </a:p>
          <a:p>
            <a:pPr algn="ctr"/>
            <a:r>
              <a:rPr lang="ru-RU">
                <a:latin typeface="Calibri" pitchFamily="34" charset="0"/>
              </a:rPr>
              <a:t>помогает им духовно и интеллектуально расти и развиваться. </a:t>
            </a:r>
          </a:p>
          <a:p>
            <a:pPr algn="ctr"/>
            <a:r>
              <a:rPr lang="ru-RU">
                <a:latin typeface="Calibri" pitchFamily="34" charset="0"/>
              </a:rPr>
              <a:t>А еще чтение книг отвлекает малышей </a:t>
            </a:r>
          </a:p>
          <a:p>
            <a:pPr algn="ctr"/>
            <a:r>
              <a:rPr lang="ru-RU">
                <a:latin typeface="Calibri" pitchFamily="34" charset="0"/>
              </a:rPr>
              <a:t>от телевизора, телефона и компьютера.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Biglov\Desktop\ОКСАНА\лучший в професии\последние фото\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827584" y="1556792"/>
            <a:ext cx="7776864" cy="5184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sp>
        <p:nvSpPr>
          <p:cNvPr id="26626" name="Прямоугольник 1"/>
          <p:cNvSpPr>
            <a:spLocks noChangeArrowheads="1"/>
          </p:cNvSpPr>
          <p:nvPr/>
        </p:nvSpPr>
        <p:spPr bwMode="auto">
          <a:xfrm>
            <a:off x="1384300" y="79375"/>
            <a:ext cx="7561263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alibri" pitchFamily="34" charset="0"/>
              </a:rPr>
              <a:t> Для нас  очень важно  установить контакт между семьей и персоналом учреждения. Дни открытых дверей и родительские собрания -  одна из форм обратной связи и возможность озвучить актуальную информацию, обсудить важные моменты воспитания, </a:t>
            </a:r>
          </a:p>
          <a:p>
            <a:pPr algn="ctr"/>
            <a:r>
              <a:rPr lang="ru-RU">
                <a:latin typeface="Calibri" pitchFamily="34" charset="0"/>
              </a:rPr>
              <a:t>поговорить об особенностях детского развития.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Biglov\Desktop\ОКСАНА\ОКСАНА ТЕЛЕФОН\РАБОТА\IMG_20180207_1349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23527" y="3444099"/>
            <a:ext cx="3916305" cy="29372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3" name="Picture 2" descr="C:\Users\Biglov\Desktop\ОКСАНА\ОКСАНА ТЕЛЕФОН\РАБОТА\IMG_20180207_1447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293146" y="298967"/>
            <a:ext cx="4680520" cy="62406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4" name="Picture 2" descr="G:\ВСЕ ФОТО О ЛОЖКАХ\ЛОЖКИ В РУКАХ ВЗРОСЛЫХ\IMG_915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/>
            </a:extLst>
          </a:blip>
          <a:srcRect l="18691" r="11553"/>
          <a:stretch/>
        </p:blipFill>
        <p:spPr bwMode="auto">
          <a:xfrm>
            <a:off x="1331640" y="530537"/>
            <a:ext cx="2707788" cy="28887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/>
            </a:extLst>
          </a:blip>
          <a:srcRect l="24998" r="5646"/>
          <a:stretch/>
        </p:blipFill>
        <p:spPr bwMode="auto">
          <a:xfrm>
            <a:off x="46726" y="1988840"/>
            <a:ext cx="4344945" cy="4176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391671" y="3212976"/>
            <a:ext cx="4644516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3076" name="Picture 4" descr="C:\Users\юляля\Desktop\ФОТО ВИДЕО\ВЫСТАВКИ\risunok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391671" y="394764"/>
            <a:ext cx="4644516" cy="26129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sp>
        <p:nvSpPr>
          <p:cNvPr id="28676" name="Прямоугольник 1"/>
          <p:cNvSpPr>
            <a:spLocks noChangeArrowheads="1"/>
          </p:cNvSpPr>
          <p:nvPr/>
        </p:nvSpPr>
        <p:spPr bwMode="auto">
          <a:xfrm>
            <a:off x="1400175" y="234950"/>
            <a:ext cx="2916238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alibri" pitchFamily="34" charset="0"/>
              </a:rPr>
              <a:t>Средства для информационного просвещения родителей содержат ответы на множество вопросов.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Прямоугольник 1"/>
          <p:cNvSpPr>
            <a:spLocks noChangeArrowheads="1"/>
          </p:cNvSpPr>
          <p:nvPr/>
        </p:nvSpPr>
        <p:spPr bwMode="auto">
          <a:xfrm>
            <a:off x="2462213" y="620713"/>
            <a:ext cx="44862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002060"/>
                </a:solidFill>
                <a:latin typeface="Calibri" pitchFamily="34" charset="0"/>
              </a:rPr>
              <a:t>Формы взаимодействия с родителями.</a:t>
            </a:r>
          </a:p>
        </p:txBody>
      </p:sp>
      <p:sp>
        <p:nvSpPr>
          <p:cNvPr id="5" name="Овал 4"/>
          <p:cNvSpPr/>
          <p:nvPr/>
        </p:nvSpPr>
        <p:spPr>
          <a:xfrm>
            <a:off x="3390900" y="3159125"/>
            <a:ext cx="2519363" cy="57626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</a:rPr>
              <a:t>сотрудничество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440039" y="1315616"/>
            <a:ext cx="1872208" cy="936104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Семейный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клуб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116013" y="2251075"/>
            <a:ext cx="1727200" cy="9144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День открытых дверей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468313" y="3422650"/>
            <a:ext cx="2159000" cy="914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Праздники и развлечения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746125" y="4711700"/>
            <a:ext cx="2016125" cy="1008063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Библиотека для родителей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843213" y="5476875"/>
            <a:ext cx="2305050" cy="9144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Родительские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собрания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6923088" y="4406900"/>
            <a:ext cx="1584325" cy="792163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Мастер-классы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5832475" y="5262563"/>
            <a:ext cx="1584325" cy="9144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</a:rPr>
              <a:t>Выпуск газеты ДОУ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418263" y="3157538"/>
            <a:ext cx="2592387" cy="914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</a:rPr>
              <a:t>Консультационная помощь специалистов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5965825" y="1916113"/>
            <a:ext cx="2016125" cy="9144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Экскурсии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4564063" y="1316038"/>
            <a:ext cx="1655762" cy="9144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Сайт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ДОУ</a:t>
            </a:r>
            <a:endParaRPr lang="ru-RU" b="1" dirty="0">
              <a:solidFill>
                <a:schemeClr val="tx1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708400" y="2219325"/>
            <a:ext cx="431800" cy="9461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5003800" y="2230438"/>
            <a:ext cx="195263" cy="927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2762250" y="2924175"/>
            <a:ext cx="708025" cy="3603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>
            <a:stCxn id="8" idx="6"/>
            <a:endCxn id="5" idx="2"/>
          </p:cNvCxnSpPr>
          <p:nvPr/>
        </p:nvCxnSpPr>
        <p:spPr>
          <a:xfrm flipV="1">
            <a:off x="2627313" y="3448050"/>
            <a:ext cx="763587" cy="431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>
            <a:stCxn id="9" idx="7"/>
            <a:endCxn id="5" idx="3"/>
          </p:cNvCxnSpPr>
          <p:nvPr/>
        </p:nvCxnSpPr>
        <p:spPr>
          <a:xfrm flipV="1">
            <a:off x="2466975" y="3651250"/>
            <a:ext cx="1292225" cy="1208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>
            <a:stCxn id="11" idx="0"/>
          </p:cNvCxnSpPr>
          <p:nvPr/>
        </p:nvCxnSpPr>
        <p:spPr>
          <a:xfrm flipV="1">
            <a:off x="3995738" y="3735388"/>
            <a:ext cx="338137" cy="17414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вал 9"/>
          <p:cNvSpPr/>
          <p:nvPr/>
        </p:nvSpPr>
        <p:spPr>
          <a:xfrm>
            <a:off x="3470275" y="4314825"/>
            <a:ext cx="1728788" cy="792163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Беседы</a:t>
            </a:r>
            <a:endParaRPr lang="ru-RU" b="1" dirty="0">
              <a:solidFill>
                <a:schemeClr val="tx1"/>
              </a:solidFill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 flipV="1">
            <a:off x="4567238" y="3735388"/>
            <a:ext cx="84137" cy="579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7" name="Прямая соединительная линия 2056"/>
          <p:cNvCxnSpPr>
            <a:stCxn id="14" idx="2"/>
            <a:endCxn id="5" idx="6"/>
          </p:cNvCxnSpPr>
          <p:nvPr/>
        </p:nvCxnSpPr>
        <p:spPr>
          <a:xfrm flipH="1" flipV="1">
            <a:off x="5910263" y="3448050"/>
            <a:ext cx="508000" cy="166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9" name="Прямая соединительная линия 2058"/>
          <p:cNvCxnSpPr/>
          <p:nvPr/>
        </p:nvCxnSpPr>
        <p:spPr>
          <a:xfrm flipH="1" flipV="1">
            <a:off x="5724525" y="3614738"/>
            <a:ext cx="1249363" cy="9921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1" name="Прямая соединительная линия 2060"/>
          <p:cNvCxnSpPr>
            <a:stCxn id="13" idx="1"/>
          </p:cNvCxnSpPr>
          <p:nvPr/>
        </p:nvCxnSpPr>
        <p:spPr>
          <a:xfrm flipH="1" flipV="1">
            <a:off x="5199063" y="3735388"/>
            <a:ext cx="865187" cy="1660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5" name="Прямая соединительная линия 2064"/>
          <p:cNvCxnSpPr>
            <a:endCxn id="5" idx="7"/>
          </p:cNvCxnSpPr>
          <p:nvPr/>
        </p:nvCxnSpPr>
        <p:spPr>
          <a:xfrm flipH="1">
            <a:off x="5541963" y="2565400"/>
            <a:ext cx="522287" cy="6778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1"/>
          <p:cNvSpPr txBox="1">
            <a:spLocks noChangeArrowheads="1"/>
          </p:cNvSpPr>
          <p:nvPr/>
        </p:nvSpPr>
        <p:spPr bwMode="auto">
          <a:xfrm>
            <a:off x="4567238" y="404813"/>
            <a:ext cx="1857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1027" name="Picture 3" descr="F:\д.с-фото выпуск 18г\100MSDCF\DSC030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283968" y="2176528"/>
            <a:ext cx="4624884" cy="34686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3" name="Picture 2" descr="F:\д.с-фото выпуск 18г\100MSDCF\DSC025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51520" y="3140968"/>
            <a:ext cx="4684388" cy="35132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sp>
        <p:nvSpPr>
          <p:cNvPr id="16388" name="TextBox 3"/>
          <p:cNvSpPr txBox="1">
            <a:spLocks noChangeArrowheads="1"/>
          </p:cNvSpPr>
          <p:nvPr/>
        </p:nvSpPr>
        <p:spPr bwMode="auto">
          <a:xfrm>
            <a:off x="2135188" y="588963"/>
            <a:ext cx="6684962" cy="184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latin typeface="Calibri" pitchFamily="34" charset="0"/>
              </a:rPr>
              <a:t>В нашем детском саду активно работает семейный клуб «Будь здоров, малыш!», созданный в 2009г. Основная цель клуба -установление доверительных отношений между детьми, родителями, воспитателями, объединение их в одну команду, воспитание потребности делиться друг с другом своими проблемами и решать их совместно, радоваться удачам и успехам каждого.</a:t>
            </a:r>
          </a:p>
          <a:p>
            <a:pPr algn="ctr"/>
            <a:r>
              <a:rPr lang="ru-RU">
                <a:latin typeface="Calibri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1"/>
          <p:cNvSpPr txBox="1">
            <a:spLocks noChangeArrowheads="1"/>
          </p:cNvSpPr>
          <p:nvPr/>
        </p:nvSpPr>
        <p:spPr bwMode="auto">
          <a:xfrm>
            <a:off x="2012950" y="620713"/>
            <a:ext cx="68072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alibri" pitchFamily="34" charset="0"/>
              </a:rPr>
              <a:t>В рамках семейного клуба родители знакомятся с интересными формами организации совместной деятельности с детьми.</a:t>
            </a:r>
          </a:p>
        </p:txBody>
      </p:sp>
      <p:pic>
        <p:nvPicPr>
          <p:cNvPr id="2050" name="Picture 2" descr="F:\д.с-фото выпуск 18г\100MSDCF\DSC0384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/>
            </a:extLst>
          </a:blip>
          <a:srcRect t="4803"/>
          <a:stretch/>
        </p:blipFill>
        <p:spPr bwMode="auto">
          <a:xfrm>
            <a:off x="251520" y="1554546"/>
            <a:ext cx="4060883" cy="2899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2051" name="Picture 3" descr="F:\фото 7гр 14-18гг\семейный клуб 20 10\семейный клуб 20 10\семейный клуб 20 10\IMG_53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444686" y="1554545"/>
            <a:ext cx="4231770" cy="2899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2052" name="Picture 4" descr="F:\фото 7гр 14-18гг\семейный клуб 20 10\семейный клуб 20 10\семейный клуб 20 10\IMG_53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987824" y="4453921"/>
            <a:ext cx="3275856" cy="2183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2"/>
          <p:cNvSpPr txBox="1">
            <a:spLocks noChangeArrowheads="1"/>
          </p:cNvSpPr>
          <p:nvPr/>
        </p:nvSpPr>
        <p:spPr bwMode="auto">
          <a:xfrm>
            <a:off x="1555750" y="620713"/>
            <a:ext cx="72644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alibri" pitchFamily="34" charset="0"/>
              </a:rPr>
              <a:t>Родители активно участвуют в мастер-классах и проводят их самостоятельно.</a:t>
            </a:r>
          </a:p>
        </p:txBody>
      </p:sp>
      <p:pic>
        <p:nvPicPr>
          <p:cNvPr id="3074" name="Picture 2" descr="F:\фото 7гр 14-18гг\мастер-классы\мастер-класс О.В.Биглова - космос\IMG_28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39552" y="1628800"/>
            <a:ext cx="3744416" cy="24962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2" name="Picture 2" descr="C:\Users\Biglov\Desktop\ОКСАНА\на сайт\фото видео иллюминатор\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004047" y="1628801"/>
            <a:ext cx="3815891" cy="2543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1026" name="Picture 2" descr="F:\фото 7гр - 18-20гг\Семейный клуб_эмоции\IMG_94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4221088"/>
            <a:ext cx="3600400" cy="2400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фото 7гр 14-18гг\мастер-классы\20170411_1013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37529" y="351631"/>
            <a:ext cx="3960440" cy="2227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2680803"/>
            <a:ext cx="2187243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372902"/>
            <a:ext cx="3384376" cy="6016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фото 7гр 14-18гг\в театре\IMG-20161030-WA0012.jpg"/>
          <p:cNvPicPr>
            <a:picLocks noChangeAspect="1" noChangeArrowheads="1"/>
          </p:cNvPicPr>
          <p:nvPr/>
        </p:nvPicPr>
        <p:blipFill rotWithShape="1">
          <a:blip r:embed="rId2" cstate="print"/>
          <a:srcRect l="-1578" t="4291" r="9475"/>
          <a:stretch/>
        </p:blipFill>
        <p:spPr bwMode="auto">
          <a:xfrm>
            <a:off x="19555" y="1747104"/>
            <a:ext cx="4381862" cy="3415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F:\фото 7гр 14-18гг\в театре\IMG-20161204-WA0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5114" y="3058999"/>
            <a:ext cx="4419055" cy="3314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483" name="Прямоугольник 1"/>
          <p:cNvSpPr>
            <a:spLocks noChangeArrowheads="1"/>
          </p:cNvSpPr>
          <p:nvPr/>
        </p:nvSpPr>
        <p:spPr bwMode="auto">
          <a:xfrm>
            <a:off x="1331913" y="260350"/>
            <a:ext cx="736917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alibri" pitchFamily="34" charset="0"/>
              </a:rPr>
              <a:t>В искусстве есть божественная сила. </a:t>
            </a:r>
          </a:p>
          <a:p>
            <a:pPr algn="ctr"/>
            <a:r>
              <a:rPr lang="ru-RU">
                <a:latin typeface="Calibri" pitchFamily="34" charset="0"/>
              </a:rPr>
              <a:t>Если люди смотрят спектакль, это значит каждый находит в нем что-то для себя. Мы с воспитанниками и их родителями не только посещаем театры, но и сами бываем актёрами!  С каждой постановкой начинаешь всё больше испытывать чувство восторга после спектакля.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81661"/>
            <a:ext cx="4392488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780928"/>
            <a:ext cx="3528392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057533" y="402636"/>
            <a:ext cx="3537076" cy="2358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д.с-фото выпуск 18г\20170522_1925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88640"/>
            <a:ext cx="4224469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F:\д.с-фото выпуск 18г\20170522_194022.jpg"/>
          <p:cNvPicPr>
            <a:picLocks noChangeAspect="1" noChangeArrowheads="1"/>
          </p:cNvPicPr>
          <p:nvPr/>
        </p:nvPicPr>
        <p:blipFill rotWithShape="1">
          <a:blip r:embed="rId3" cstate="print"/>
          <a:srcRect l="20452" r="12850"/>
          <a:stretch/>
        </p:blipFill>
        <p:spPr bwMode="auto">
          <a:xfrm rot="5400000">
            <a:off x="409392" y="3163443"/>
            <a:ext cx="3500680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C:\Users\Biglov\Desktop\ОКСАНА\ОКСАНА ТЕЛЕФОН\ВАЦАП\IMG-20180212-WA00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067944" y="2852936"/>
            <a:ext cx="4716015" cy="35370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sp>
        <p:nvSpPr>
          <p:cNvPr id="22532" name="Прямоугольник 1"/>
          <p:cNvSpPr>
            <a:spLocks noChangeArrowheads="1"/>
          </p:cNvSpPr>
          <p:nvPr/>
        </p:nvSpPr>
        <p:spPr bwMode="auto">
          <a:xfrm>
            <a:off x="1295400" y="360363"/>
            <a:ext cx="3348038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alibri" pitchFamily="34" charset="0"/>
              </a:rPr>
              <a:t>Совместные спортивные прогулки помогают сплотиться, отстраниться от проблем и неприятностей, укрепляют </a:t>
            </a:r>
          </a:p>
          <a:p>
            <a:pPr algn="ctr"/>
            <a:r>
              <a:rPr lang="ru-RU">
                <a:latin typeface="Calibri" pitchFamily="34" charset="0"/>
              </a:rPr>
              <a:t>веру себя и свои силы, </a:t>
            </a:r>
          </a:p>
          <a:p>
            <a:pPr algn="ctr"/>
            <a:r>
              <a:rPr lang="ru-RU">
                <a:latin typeface="Calibri" pitchFamily="34" charset="0"/>
              </a:rPr>
              <a:t>повышают самооценку, </a:t>
            </a:r>
          </a:p>
          <a:p>
            <a:pPr algn="ctr"/>
            <a:r>
              <a:rPr lang="ru-RU">
                <a:latin typeface="Calibri" pitchFamily="34" charset="0"/>
              </a:rPr>
              <a:t>делают  нас сильнее.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1931</TotalTime>
  <Words>298</Words>
  <Application>Microsoft Office PowerPoint</Application>
  <PresentationFormat>Экран (4:3)</PresentationFormat>
  <Paragraphs>41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Calibri</vt:lpstr>
      <vt:lpstr>Arial</vt:lpstr>
      <vt:lpstr>Comic Sans MS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ОЛЬГА КАВЕРИНА</dc:creator>
  <cp:lastModifiedBy>1</cp:lastModifiedBy>
  <cp:revision>183</cp:revision>
  <dcterms:created xsi:type="dcterms:W3CDTF">2015-08-05T13:15:40Z</dcterms:created>
  <dcterms:modified xsi:type="dcterms:W3CDTF">2020-05-17T13:53:51Z</dcterms:modified>
</cp:coreProperties>
</file>